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4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2F82"/>
    <a:srgbClr val="CA71A4"/>
    <a:srgbClr val="AA1C66"/>
    <a:srgbClr val="A61C67"/>
    <a:srgbClr val="B92271"/>
    <a:srgbClr val="B7216B"/>
    <a:srgbClr val="C8267F"/>
    <a:srgbClr val="B7206F"/>
    <a:srgbClr val="C12679"/>
    <a:srgbClr val="CA2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>
        <p:guide orient="horz" pos="1117"/>
        <p:guide pos="41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82D5B0-2B28-4244-A868-2A358268338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0DE0BB9-5790-48B7-AF0D-EBC22A863314}">
      <dgm:prSet phldrT="[Texto]"/>
      <dgm:spPr/>
      <dgm:t>
        <a:bodyPr/>
        <a:lstStyle/>
        <a:p>
          <a:r>
            <a:rPr lang="es-MX" b="1" dirty="0" smtClean="0"/>
            <a:t>Cobertura Electoral</a:t>
          </a:r>
          <a:endParaRPr lang="es-ES" dirty="0"/>
        </a:p>
      </dgm:t>
    </dgm:pt>
    <dgm:pt modelId="{A879F8B5-8A07-4861-AAF6-9F7D5B4ECBBD}" type="parTrans" cxnId="{A946F110-132F-4DCD-BC98-64E64CE8E144}">
      <dgm:prSet/>
      <dgm:spPr/>
      <dgm:t>
        <a:bodyPr/>
        <a:lstStyle/>
        <a:p>
          <a:endParaRPr lang="es-ES"/>
        </a:p>
      </dgm:t>
    </dgm:pt>
    <dgm:pt modelId="{C33022A1-741E-492D-9FCB-CA63F2B7073C}" type="sibTrans" cxnId="{A946F110-132F-4DCD-BC98-64E64CE8E144}">
      <dgm:prSet/>
      <dgm:spPr/>
      <dgm:t>
        <a:bodyPr/>
        <a:lstStyle/>
        <a:p>
          <a:endParaRPr lang="es-ES"/>
        </a:p>
      </dgm:t>
    </dgm:pt>
    <dgm:pt modelId="{30DC30CC-EE63-48F5-8289-396FA64F16D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b="1" dirty="0" smtClean="0"/>
            <a:t>Opinión ciudadana sobre el servicio de los Módulos de Atención Ciudadana</a:t>
          </a:r>
          <a:r>
            <a:rPr lang="es-MX" dirty="0" smtClean="0"/>
            <a:t> </a:t>
          </a:r>
          <a:endParaRPr lang="es-MX" dirty="0"/>
        </a:p>
      </dgm:t>
    </dgm:pt>
    <dgm:pt modelId="{B3C3B9EE-CB9F-470D-BFF3-19C667705FB0}" type="parTrans" cxnId="{D9398954-0C9F-4B78-8F55-0749596F2D80}">
      <dgm:prSet/>
      <dgm:spPr/>
      <dgm:t>
        <a:bodyPr/>
        <a:lstStyle/>
        <a:p>
          <a:endParaRPr lang="es-ES"/>
        </a:p>
      </dgm:t>
    </dgm:pt>
    <dgm:pt modelId="{039CCED6-54F7-4C6D-A2EA-FD5BAD8A9B08}" type="sibTrans" cxnId="{D9398954-0C9F-4B78-8F55-0749596F2D80}">
      <dgm:prSet/>
      <dgm:spPr/>
      <dgm:t>
        <a:bodyPr/>
        <a:lstStyle/>
        <a:p>
          <a:endParaRPr lang="es-ES"/>
        </a:p>
      </dgm:t>
    </dgm:pt>
    <dgm:pt modelId="{549D67D4-68FB-4CB7-BF40-75DBDBD8D2CA}" type="pres">
      <dgm:prSet presAssocID="{0D82D5B0-2B28-4244-A868-2A35826833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19AE4F7-523C-4F3E-ACA8-64E541FACB74}" type="pres">
      <dgm:prSet presAssocID="{B0DE0BB9-5790-48B7-AF0D-EBC22A86331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7403B5-BC85-49FE-86EC-DE5FC7B95611}" type="pres">
      <dgm:prSet presAssocID="{C33022A1-741E-492D-9FCB-CA63F2B7073C}" presName="sibTrans" presStyleCnt="0"/>
      <dgm:spPr/>
      <dgm:t>
        <a:bodyPr/>
        <a:lstStyle/>
        <a:p>
          <a:endParaRPr lang="es-ES"/>
        </a:p>
      </dgm:t>
    </dgm:pt>
    <dgm:pt modelId="{CDEB8544-AD45-44C9-AC8C-4B840622A0E6}" type="pres">
      <dgm:prSet presAssocID="{30DC30CC-EE63-48F5-8289-396FA64F16D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29641DA-B0AD-4DB3-B4AF-2239920C6E67}" type="presOf" srcId="{0D82D5B0-2B28-4244-A868-2A358268338A}" destId="{549D67D4-68FB-4CB7-BF40-75DBDBD8D2CA}" srcOrd="0" destOrd="0" presId="urn:microsoft.com/office/officeart/2005/8/layout/default"/>
    <dgm:cxn modelId="{5EAA0024-129A-4898-8202-F5D98DC381FC}" type="presOf" srcId="{B0DE0BB9-5790-48B7-AF0D-EBC22A863314}" destId="{719AE4F7-523C-4F3E-ACA8-64E541FACB74}" srcOrd="0" destOrd="0" presId="urn:microsoft.com/office/officeart/2005/8/layout/default"/>
    <dgm:cxn modelId="{A946F110-132F-4DCD-BC98-64E64CE8E144}" srcId="{0D82D5B0-2B28-4244-A868-2A358268338A}" destId="{B0DE0BB9-5790-48B7-AF0D-EBC22A863314}" srcOrd="0" destOrd="0" parTransId="{A879F8B5-8A07-4861-AAF6-9F7D5B4ECBBD}" sibTransId="{C33022A1-741E-492D-9FCB-CA63F2B7073C}"/>
    <dgm:cxn modelId="{E8EDAB28-08E1-4EA2-8496-FD792C9E79A3}" type="presOf" srcId="{30DC30CC-EE63-48F5-8289-396FA64F16D8}" destId="{CDEB8544-AD45-44C9-AC8C-4B840622A0E6}" srcOrd="0" destOrd="0" presId="urn:microsoft.com/office/officeart/2005/8/layout/default"/>
    <dgm:cxn modelId="{D9398954-0C9F-4B78-8F55-0749596F2D80}" srcId="{0D82D5B0-2B28-4244-A868-2A358268338A}" destId="{30DC30CC-EE63-48F5-8289-396FA64F16D8}" srcOrd="1" destOrd="0" parTransId="{B3C3B9EE-CB9F-470D-BFF3-19C667705FB0}" sibTransId="{039CCED6-54F7-4C6D-A2EA-FD5BAD8A9B08}"/>
    <dgm:cxn modelId="{D7233C77-469F-4AC3-B86D-9A0F7A385F1C}" type="presParOf" srcId="{549D67D4-68FB-4CB7-BF40-75DBDBD8D2CA}" destId="{719AE4F7-523C-4F3E-ACA8-64E541FACB74}" srcOrd="0" destOrd="0" presId="urn:microsoft.com/office/officeart/2005/8/layout/default"/>
    <dgm:cxn modelId="{B48BDA02-BBDC-4571-ACC8-696FC8432238}" type="presParOf" srcId="{549D67D4-68FB-4CB7-BF40-75DBDBD8D2CA}" destId="{AF7403B5-BC85-49FE-86EC-DE5FC7B95611}" srcOrd="1" destOrd="0" presId="urn:microsoft.com/office/officeart/2005/8/layout/default"/>
    <dgm:cxn modelId="{67278A1D-B828-442E-9602-75389C300653}" type="presParOf" srcId="{549D67D4-68FB-4CB7-BF40-75DBDBD8D2CA}" destId="{CDEB8544-AD45-44C9-AC8C-4B840622A0E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AE4F7-523C-4F3E-ACA8-64E541FACB74}">
      <dsp:nvSpPr>
        <dsp:cNvPr id="0" name=""/>
        <dsp:cNvSpPr/>
      </dsp:nvSpPr>
      <dsp:spPr>
        <a:xfrm>
          <a:off x="1094" y="438045"/>
          <a:ext cx="4267213" cy="2560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b="1" kern="1200" dirty="0" smtClean="0"/>
            <a:t>Cobertura Electoral</a:t>
          </a:r>
          <a:endParaRPr lang="es-ES" sz="3700" kern="1200" dirty="0"/>
        </a:p>
      </dsp:txBody>
      <dsp:txXfrm>
        <a:off x="1094" y="438045"/>
        <a:ext cx="4267213" cy="2560327"/>
      </dsp:txXfrm>
    </dsp:sp>
    <dsp:sp modelId="{CDEB8544-AD45-44C9-AC8C-4B840622A0E6}">
      <dsp:nvSpPr>
        <dsp:cNvPr id="0" name=""/>
        <dsp:cNvSpPr/>
      </dsp:nvSpPr>
      <dsp:spPr>
        <a:xfrm>
          <a:off x="4695028" y="438045"/>
          <a:ext cx="4267213" cy="256032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b="1" kern="1200" dirty="0" smtClean="0"/>
            <a:t>Opinión ciudadana sobre el servicio de los Módulos de Atención Ciudadana</a:t>
          </a:r>
          <a:r>
            <a:rPr lang="es-MX" sz="3700" kern="1200" dirty="0" smtClean="0"/>
            <a:t> </a:t>
          </a:r>
          <a:endParaRPr lang="es-MX" sz="3700" kern="1200" dirty="0"/>
        </a:p>
      </dsp:txBody>
      <dsp:txXfrm>
        <a:off x="4695028" y="438045"/>
        <a:ext cx="4267213" cy="2560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7F46-344A-413D-A7F6-5EA70ED98816}" type="datetimeFigureOut">
              <a:rPr lang="es-MX" smtClean="0"/>
              <a:t>24/09/2019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00332-46EC-4494-8BFF-BD34194DEF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645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" y="1181206"/>
            <a:ext cx="12230028" cy="3057507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2848" y="0"/>
            <a:ext cx="12192000" cy="1181206"/>
          </a:xfrm>
          <a:prstGeom prst="rect">
            <a:avLst/>
          </a:prstGeom>
          <a:solidFill>
            <a:srgbClr val="7A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26" y="162273"/>
            <a:ext cx="2076450" cy="6477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44" y="2160481"/>
            <a:ext cx="2549952" cy="1677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 userDrawn="1">
            <p:ph type="ctrTitle"/>
          </p:nvPr>
        </p:nvSpPr>
        <p:spPr>
          <a:xfrm>
            <a:off x="1524000" y="1537029"/>
            <a:ext cx="9144000" cy="2387600"/>
          </a:xfrm>
        </p:spPr>
        <p:txBody>
          <a:bodyPr anchor="b"/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 userDrawn="1">
            <p:ph type="subTitle" idx="1"/>
          </p:nvPr>
        </p:nvSpPr>
        <p:spPr>
          <a:xfrm>
            <a:off x="1524000" y="4329355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BEACECC-2A54-4491-B55C-9F50C9EFB8B3}" type="datetime1">
              <a:rPr lang="es-MX" smtClean="0"/>
              <a:t>24/09/2019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08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93B0-8EBC-43B5-96FF-7524136B1B06}" type="datetime1">
              <a:rPr lang="es-MX" smtClean="0"/>
              <a:t>24/09/2019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317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0037-5B5D-4AD6-9DE5-A11018DD775C}" type="datetime1">
              <a:rPr lang="es-MX" smtClean="0"/>
              <a:t>24/09/2019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45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32"/>
          <a:stretch/>
        </p:blipFill>
        <p:spPr>
          <a:xfrm>
            <a:off x="0" y="-10504"/>
            <a:ext cx="12192000" cy="16784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31" y="-3980"/>
            <a:ext cx="2549952" cy="1677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57257"/>
            <a:ext cx="10515600" cy="4351338"/>
          </a:xfrm>
        </p:spPr>
        <p:txBody>
          <a:bodyPr/>
          <a:lstStyle>
            <a:lvl1pPr marL="228600" indent="-228600">
              <a:buSzPct val="8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02F4-419A-4C57-BBFA-69CA6CE45193}" type="datetime1">
              <a:rPr lang="es-MX" smtClean="0"/>
              <a:t>24/09/2019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400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12192000" cy="4229207"/>
            <a:chOff x="0" y="0"/>
            <a:chExt cx="12192000" cy="4229207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81207"/>
              <a:ext cx="12192000" cy="3048000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 userDrawn="1"/>
          </p:nvSpPr>
          <p:spPr>
            <a:xfrm>
              <a:off x="0" y="0"/>
              <a:ext cx="12192000" cy="1232452"/>
            </a:xfrm>
            <a:prstGeom prst="rect">
              <a:avLst/>
            </a:prstGeom>
            <a:solidFill>
              <a:srgbClr val="7A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861" y="331574"/>
              <a:ext cx="2076450" cy="64770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650" y="2160481"/>
              <a:ext cx="2549952" cy="1677600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3108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FB9D-2E36-4B6D-AD15-2A4F67E59093}" type="datetime1">
              <a:rPr lang="es-MX" smtClean="0"/>
              <a:t>24/09/2019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266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32"/>
          <a:stretch/>
        </p:blipFill>
        <p:spPr>
          <a:xfrm>
            <a:off x="0" y="-10504"/>
            <a:ext cx="12192000" cy="16784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31" y="-3980"/>
            <a:ext cx="2549952" cy="1677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4591-D2AF-4B13-AC91-597A15920C2E}" type="datetime1">
              <a:rPr lang="es-MX" smtClean="0"/>
              <a:t>24/09/2019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057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32"/>
          <a:stretch/>
        </p:blipFill>
        <p:spPr>
          <a:xfrm>
            <a:off x="0" y="-10504"/>
            <a:ext cx="12192000" cy="167848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31" y="-3980"/>
            <a:ext cx="2549952" cy="1677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2038"/>
            <a:ext cx="10515600" cy="1325563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47BE-FEDF-455E-BA2C-DEA4EEA6FD86}" type="datetime1">
              <a:rPr lang="es-MX" smtClean="0"/>
              <a:t>24/09/2019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903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FEA5-6C40-4BFF-BCF3-F167412D7A1A}" type="datetime1">
              <a:rPr lang="es-MX" smtClean="0"/>
              <a:t>24/09/2019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67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3A06-B945-4203-8308-09EA0A3A9A8F}" type="datetime1">
              <a:rPr lang="es-MX" smtClean="0"/>
              <a:t>24/09/2019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018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0BF4-1240-432E-A471-8E60404A21C1}" type="datetime1">
              <a:rPr lang="es-MX" smtClean="0"/>
              <a:t>24/09/2019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661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4DC9-64F4-4084-B2FC-5A82B422580A}" type="datetime1">
              <a:rPr lang="es-MX" smtClean="0"/>
              <a:t>24/09/2019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536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1850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88AB1-1A0A-41E8-914D-F71C09339508}" type="datetime1">
              <a:rPr lang="es-MX" smtClean="0"/>
              <a:t>24/09/2019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A1D05D-0ED1-44DF-8925-CF706E7987F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2614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Guía para el Sistema de Gestión de la Calidad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sz="4000" dirty="0" smtClean="0"/>
              <a:t>Junta Local Ejecutiva</a:t>
            </a:r>
          </a:p>
          <a:p>
            <a:r>
              <a:rPr lang="es-MX" dirty="0" smtClean="0"/>
              <a:t>Tlaxcala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226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10</a:t>
            </a:fld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2756468" y="4772024"/>
            <a:ext cx="9435532" cy="2085975"/>
          </a:xfrm>
          <a:prstGeom prst="rect">
            <a:avLst/>
          </a:prstGeom>
          <a:solidFill>
            <a:srgbClr val="C12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Objetivos de la Calidad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Triángulo isósceles 6"/>
          <p:cNvSpPr/>
          <p:nvPr/>
        </p:nvSpPr>
        <p:spPr>
          <a:xfrm>
            <a:off x="2719637" y="5834270"/>
            <a:ext cx="1981986" cy="1023729"/>
          </a:xfrm>
          <a:prstGeom prst="triangle">
            <a:avLst>
              <a:gd name="adj" fmla="val 0"/>
            </a:avLst>
          </a:prstGeom>
          <a:solidFill>
            <a:srgbClr val="B12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dondear rectángulo de esquina diagonal 9"/>
          <p:cNvSpPr/>
          <p:nvPr/>
        </p:nvSpPr>
        <p:spPr>
          <a:xfrm>
            <a:off x="4038601" y="130174"/>
            <a:ext cx="7986712" cy="453072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</a:rPr>
              <a:t>Los Objetivos de la Calidad representan un reto, pero podemos alcanzarlos, </a:t>
            </a:r>
            <a:r>
              <a:rPr lang="es-MX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¿conoces las metas para estos objetivos?</a:t>
            </a:r>
          </a:p>
          <a:p>
            <a:pPr algn="ctr"/>
            <a:endParaRPr lang="es-MX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</a:rPr>
              <a:t>Recuerda que puedes consultar este y otros datos sobre los objetivos de la calidad en el Manual de la Calidad.</a:t>
            </a:r>
            <a:endParaRPr lang="es-MX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2024"/>
            <a:ext cx="2756468" cy="20859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8A6497"/>
              </a:clrFrom>
              <a:clrTo>
                <a:srgbClr val="8A64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637306"/>
            <a:ext cx="4038601" cy="313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Procesos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</a:rPr>
              <a:t>El Sistema de Gestión de la Calidad está formado por </a:t>
            </a:r>
            <a:r>
              <a:rPr lang="es-MX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 procesos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</a:rPr>
              <a:t> que forma un engranaje que nos permite cumplir con los objetivos y metas planeados.</a:t>
            </a:r>
          </a:p>
          <a:p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</a:rPr>
              <a:t>Cada proceso puede medirse para asegurar su adecuado desempeño y permitir la mejora.</a:t>
            </a:r>
          </a:p>
          <a:p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</a:rPr>
              <a:t>La lista completa de procesos puede consultarse en el Manual de la Calidad.</a:t>
            </a:r>
            <a:endParaRPr lang="es-MX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26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12</a:t>
            </a:fld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07950"/>
            <a:ext cx="10292726" cy="67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6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Procesos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</a:rPr>
              <a:t>Cada proceso está definido en una “Ficha de Procesos” que indica todos los elementos que permiten auditar tanto el cumplimiento de requisitos, como el control y desempeño de cada proceso.</a:t>
            </a:r>
          </a:p>
          <a:p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</a:rPr>
              <a:t>Conoce y revisa las fichas de los procesos en los que participas y asegúrate que están actualizadas.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55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Procesos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14</a:t>
            </a:fld>
            <a:endParaRPr lang="es-MX"/>
          </a:p>
        </p:txBody>
      </p:sp>
      <p:pic>
        <p:nvPicPr>
          <p:cNvPr id="6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948375" y="688006"/>
            <a:ext cx="4662225" cy="6033469"/>
          </a:xfrm>
        </p:spPr>
      </p:pic>
      <p:sp>
        <p:nvSpPr>
          <p:cNvPr id="7" name="Llamada con línea 1 (barra de énfasis) 6"/>
          <p:cNvSpPr/>
          <p:nvPr/>
        </p:nvSpPr>
        <p:spPr>
          <a:xfrm>
            <a:off x="9469996" y="1231009"/>
            <a:ext cx="1288571" cy="232913"/>
          </a:xfrm>
          <a:prstGeom prst="accentCallout1">
            <a:avLst>
              <a:gd name="adj1" fmla="val 18750"/>
              <a:gd name="adj2" fmla="val -8333"/>
              <a:gd name="adj3" fmla="val 122126"/>
              <a:gd name="adj4" fmla="val -96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/>
              <a:t>Identificación</a:t>
            </a:r>
          </a:p>
        </p:txBody>
      </p:sp>
      <p:sp>
        <p:nvSpPr>
          <p:cNvPr id="8" name="Llamada con línea 1 7"/>
          <p:cNvSpPr/>
          <p:nvPr/>
        </p:nvSpPr>
        <p:spPr>
          <a:xfrm>
            <a:off x="2028343" y="1134408"/>
            <a:ext cx="1449238" cy="459486"/>
          </a:xfrm>
          <a:prstGeom prst="borderCallout1">
            <a:avLst>
              <a:gd name="adj1" fmla="val 25790"/>
              <a:gd name="adj2" fmla="val 107705"/>
              <a:gd name="adj3" fmla="val 194281"/>
              <a:gd name="adj4" fmla="val 170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dirty="0"/>
              <a:t>Entradas requeridas para iniciar el proceso</a:t>
            </a:r>
          </a:p>
        </p:txBody>
      </p:sp>
      <p:sp>
        <p:nvSpPr>
          <p:cNvPr id="9" name="Llamada con línea 2 8"/>
          <p:cNvSpPr/>
          <p:nvPr/>
        </p:nvSpPr>
        <p:spPr>
          <a:xfrm>
            <a:off x="9820574" y="3491344"/>
            <a:ext cx="1875986" cy="1125747"/>
          </a:xfrm>
          <a:prstGeom prst="borderCallout2">
            <a:avLst>
              <a:gd name="adj1" fmla="val 66135"/>
              <a:gd name="adj2" fmla="val -2704"/>
              <a:gd name="adj3" fmla="val 94612"/>
              <a:gd name="adj4" fmla="val -24601"/>
              <a:gd name="adj5" fmla="val 80640"/>
              <a:gd name="adj6" fmla="val -81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/>
              <a:t>Los controles nos ayudan a que el proceso de desempeñe de la forma esperada y a controlar los riesgos.</a:t>
            </a:r>
          </a:p>
        </p:txBody>
      </p:sp>
      <p:sp>
        <p:nvSpPr>
          <p:cNvPr id="10" name="Llamada con línea 1 (barra de énfasis) 9"/>
          <p:cNvSpPr/>
          <p:nvPr/>
        </p:nvSpPr>
        <p:spPr>
          <a:xfrm>
            <a:off x="1436497" y="4497100"/>
            <a:ext cx="1744433" cy="967302"/>
          </a:xfrm>
          <a:prstGeom prst="accentCallout1">
            <a:avLst>
              <a:gd name="adj1" fmla="val 25791"/>
              <a:gd name="adj2" fmla="val 106153"/>
              <a:gd name="adj3" fmla="val 5466"/>
              <a:gd name="adj4" fmla="val 173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/>
              <a:t>Indicadores y objetivos que se ven impactados por el proceso</a:t>
            </a:r>
          </a:p>
        </p:txBody>
      </p:sp>
      <p:sp>
        <p:nvSpPr>
          <p:cNvPr id="11" name="Llamada con línea 3 (barra de énfasis) 10"/>
          <p:cNvSpPr/>
          <p:nvPr/>
        </p:nvSpPr>
        <p:spPr>
          <a:xfrm>
            <a:off x="1436497" y="2706370"/>
            <a:ext cx="2038808" cy="634042"/>
          </a:xfrm>
          <a:prstGeom prst="accentCallout3">
            <a:avLst>
              <a:gd name="adj1" fmla="val 14526"/>
              <a:gd name="adj2" fmla="val 102961"/>
              <a:gd name="adj3" fmla="val 64303"/>
              <a:gd name="adj4" fmla="val 118081"/>
              <a:gd name="adj5" fmla="val 70466"/>
              <a:gd name="adj6" fmla="val 138733"/>
              <a:gd name="adj7" fmla="val 57992"/>
              <a:gd name="adj8" fmla="val 169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dirty="0"/>
              <a:t>Documentos que indican como realizar el proceso, requisitos, reglas de operación, etc.</a:t>
            </a:r>
          </a:p>
        </p:txBody>
      </p:sp>
      <p:sp>
        <p:nvSpPr>
          <p:cNvPr id="12" name="Llamada con línea 2 (barra de énfasis) 11"/>
          <p:cNvSpPr/>
          <p:nvPr/>
        </p:nvSpPr>
        <p:spPr>
          <a:xfrm>
            <a:off x="9354029" y="1900848"/>
            <a:ext cx="1876245" cy="101576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0546"/>
              <a:gd name="adj6" fmla="val -70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Especifica las salidas de los procesos, son los registros de las actividades realizadas o resultados obtenidos.</a:t>
            </a:r>
          </a:p>
        </p:txBody>
      </p:sp>
    </p:spTree>
    <p:extLst>
      <p:ext uri="{BB962C8B-B14F-4D97-AF65-F5344CB8AC3E}">
        <p14:creationId xmlns:p14="http://schemas.microsoft.com/office/powerpoint/2010/main" val="18399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15</a:t>
            </a:fld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2756468" y="4772024"/>
            <a:ext cx="9435532" cy="2085975"/>
          </a:xfrm>
          <a:prstGeom prst="rect">
            <a:avLst/>
          </a:prstGeom>
          <a:solidFill>
            <a:srgbClr val="C82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Procesos del SGC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Triángulo isósceles 6"/>
          <p:cNvSpPr/>
          <p:nvPr/>
        </p:nvSpPr>
        <p:spPr>
          <a:xfrm>
            <a:off x="4515563" y="5819776"/>
            <a:ext cx="1981986" cy="1038914"/>
          </a:xfrm>
          <a:prstGeom prst="triangle">
            <a:avLst>
              <a:gd name="adj" fmla="val 0"/>
            </a:avLst>
          </a:prstGeom>
          <a:solidFill>
            <a:srgbClr val="B92271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dondear rectángulo de esquina diagonal 9"/>
          <p:cNvSpPr/>
          <p:nvPr/>
        </p:nvSpPr>
        <p:spPr>
          <a:xfrm>
            <a:off x="4038601" y="130174"/>
            <a:ext cx="7986712" cy="453072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</a:rPr>
              <a:t>Ubica en el mapa, los procesos que son tus proveedores y aquellos de los que tú participas.</a:t>
            </a:r>
          </a:p>
          <a:p>
            <a:pPr algn="ctr"/>
            <a:endParaRPr lang="es-MX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</a:rPr>
              <a:t>El desempeño de todos los procesos es muy importante para el logro de los objetivos del sistema.</a:t>
            </a:r>
            <a:endParaRPr lang="es-MX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5D6F7"/>
              </a:clrFrom>
              <a:clrTo>
                <a:srgbClr val="F5D6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804" y="1114422"/>
            <a:ext cx="4055405" cy="256222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0975"/>
            <a:ext cx="4515563" cy="28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9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Servicio no conforme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</a:rPr>
              <a:t>El servicio no conforme ocurre cuando no podemos garantizar el derecho a la identidad o los derechos político electorales.</a:t>
            </a:r>
            <a:r>
              <a:rPr lang="es-MX" b="1" dirty="0"/>
              <a:t> </a:t>
            </a:r>
            <a:endParaRPr lang="es-MX" sz="3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16</a:t>
            </a:fld>
            <a:endParaRPr lang="es-MX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24059"/>
              </p:ext>
            </p:extLst>
          </p:nvPr>
        </p:nvGraphicFramePr>
        <p:xfrm>
          <a:off x="333555" y="3349625"/>
          <a:ext cx="11524890" cy="2694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2445">
                  <a:extLst>
                    <a:ext uri="{9D8B030D-6E8A-4147-A177-3AD203B41FA5}">
                      <a16:colId xmlns:a16="http://schemas.microsoft.com/office/drawing/2014/main" val="323748962"/>
                    </a:ext>
                  </a:extLst>
                </a:gridCol>
                <a:gridCol w="5762445">
                  <a:extLst>
                    <a:ext uri="{9D8B030D-6E8A-4147-A177-3AD203B41FA5}">
                      <a16:colId xmlns:a16="http://schemas.microsoft.com/office/drawing/2014/main" val="100406025"/>
                    </a:ext>
                  </a:extLst>
                </a:gridCol>
              </a:tblGrid>
              <a:tr h="307503">
                <a:tc>
                  <a:txBody>
                    <a:bodyPr/>
                    <a:lstStyle/>
                    <a:p>
                      <a:r>
                        <a:rPr lang="es-MX" dirty="0" smtClean="0"/>
                        <a:t>Derecho</a:t>
                      </a:r>
                      <a:r>
                        <a:rPr lang="es-MX" baseline="0" dirty="0" smtClean="0"/>
                        <a:t> a la Identidad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Derechos político-electorales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326500"/>
                  </a:ext>
                </a:extLst>
              </a:tr>
              <a:tr h="23282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/>
                        <a:t>Cuando habiendo cumplido con los requisitos y trámites correspondientes no hubieren obtenido oportunamente su credencial para votar.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/>
                        <a:t>Cuando</a:t>
                      </a:r>
                      <a:r>
                        <a:rPr lang="es-MX" sz="2000" baseline="0" dirty="0" smtClean="0"/>
                        <a:t> h</a:t>
                      </a:r>
                      <a:r>
                        <a:rPr lang="es-MX" sz="2000" dirty="0" smtClean="0"/>
                        <a:t>abiendo obtenido oportunamente su credencial para votar, no aparezcan incluidos en la lista nominal de electores de la sección correspondiente a su domicilio.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/>
                        <a:t>Cuando consideren haber sido indebidamente excluidos de la lista nominal de </a:t>
                      </a:r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electores de la sección correspondiente a su domicilio.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535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0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No conformidades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indent="-266700" fontAlgn="t"/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</a:rPr>
              <a:t>Las quejas se atienden como no conformidades, </a:t>
            </a:r>
            <a:r>
              <a:rPr lang="es-MX" sz="3600" dirty="0">
                <a:solidFill>
                  <a:schemeClr val="accent1">
                    <a:lumMod val="50000"/>
                  </a:schemeClr>
                </a:solidFill>
              </a:rPr>
              <a:t>siguiendo el Procedimiento de Atención de Quejas, Sugerencias y Felicitaciones en Juntas Distritales Ejecutivas, Versión 1 (Código EXT-203) y por el Protocolo de atención a 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</a:rPr>
              <a:t>quejas.</a:t>
            </a:r>
            <a:endParaRPr lang="es-MX" sz="3600" dirty="0">
              <a:solidFill>
                <a:schemeClr val="accent1">
                  <a:lumMod val="50000"/>
                </a:schemeClr>
              </a:solidFill>
            </a:endParaRPr>
          </a:p>
          <a:p>
            <a:pPr fontAlgn="t"/>
            <a:endParaRPr lang="es-MX" sz="3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54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18</a:t>
            </a:fld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2756468" y="4772024"/>
            <a:ext cx="9435532" cy="2085975"/>
          </a:xfrm>
          <a:prstGeom prst="rect">
            <a:avLst/>
          </a:prstGeom>
          <a:solidFill>
            <a:srgbClr val="C82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 algn="ctr"/>
            <a:r>
              <a:rPr lang="es-MX" sz="4400" b="1" dirty="0" smtClean="0"/>
              <a:t>La importancia de tu trabajo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Triángulo isósceles 6"/>
          <p:cNvSpPr/>
          <p:nvPr/>
        </p:nvSpPr>
        <p:spPr>
          <a:xfrm>
            <a:off x="4252782" y="6638925"/>
            <a:ext cx="309693" cy="219075"/>
          </a:xfrm>
          <a:prstGeom prst="triangle">
            <a:avLst>
              <a:gd name="adj" fmla="val 0"/>
            </a:avLst>
          </a:prstGeom>
          <a:solidFill>
            <a:srgbClr val="A61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Triángulo isósceles 8"/>
          <p:cNvSpPr/>
          <p:nvPr/>
        </p:nvSpPr>
        <p:spPr>
          <a:xfrm rot="5400000">
            <a:off x="4198075" y="4826728"/>
            <a:ext cx="1171580" cy="1062169"/>
          </a:xfrm>
          <a:prstGeom prst="triangle">
            <a:avLst>
              <a:gd name="adj" fmla="val 0"/>
            </a:avLst>
          </a:prstGeom>
          <a:solidFill>
            <a:srgbClr val="AA1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8125"/>
            <a:ext cx="4252782" cy="2809874"/>
          </a:xfrm>
          <a:prstGeom prst="rect">
            <a:avLst/>
          </a:prstGeom>
        </p:spPr>
      </p:pic>
      <p:sp>
        <p:nvSpPr>
          <p:cNvPr id="10" name="Redondear rectángulo de esquina diagonal 9"/>
          <p:cNvSpPr/>
          <p:nvPr/>
        </p:nvSpPr>
        <p:spPr>
          <a:xfrm>
            <a:off x="4114801" y="130175"/>
            <a:ext cx="7986712" cy="450532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</a:rPr>
              <a:t>Debes reconocer la importancia de tu trabajo, cuando te pregunten qué haces, menciona los procesos en los que participas y los objetivos que buscamos.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b="1743"/>
          <a:stretch/>
        </p:blipFill>
        <p:spPr>
          <a:xfrm>
            <a:off x="0" y="750884"/>
            <a:ext cx="4917914" cy="34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985" y="986268"/>
            <a:ext cx="5180952" cy="272380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756468" y="4772024"/>
            <a:ext cx="9435532" cy="2085975"/>
          </a:xfrm>
          <a:prstGeom prst="rect">
            <a:avLst/>
          </a:prstGeom>
          <a:solidFill>
            <a:srgbClr val="C82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Tu trabajo en el INE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19</a:t>
            </a:fld>
            <a:endParaRPr lang="es-MX"/>
          </a:p>
        </p:txBody>
      </p:sp>
      <p:sp>
        <p:nvSpPr>
          <p:cNvPr id="10" name="Redondear rectángulo de esquina diagonal 9"/>
          <p:cNvSpPr/>
          <p:nvPr/>
        </p:nvSpPr>
        <p:spPr>
          <a:xfrm>
            <a:off x="4874967" y="196774"/>
            <a:ext cx="6840217" cy="43027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</a:rPr>
              <a:t>“Participas en la actualización al Padrón Electoral y la Lista Nominal de Electores para garantizar el derecho a la identidad y los derechos político-electorales de las ciudadanos y ciudadanos en Tlaxcala”</a:t>
            </a:r>
            <a:endParaRPr lang="es-MX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riángulo isósceles 10"/>
          <p:cNvSpPr/>
          <p:nvPr/>
        </p:nvSpPr>
        <p:spPr>
          <a:xfrm>
            <a:off x="2719637" y="5834270"/>
            <a:ext cx="1981986" cy="1023729"/>
          </a:xfrm>
          <a:prstGeom prst="triangle">
            <a:avLst>
              <a:gd name="adj" fmla="val 0"/>
            </a:avLst>
          </a:prstGeom>
          <a:solidFill>
            <a:srgbClr val="B12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2024"/>
            <a:ext cx="2756468" cy="20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Presentación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s-MX" sz="4000" b="1" dirty="0">
                <a:solidFill>
                  <a:schemeClr val="accent1">
                    <a:lumMod val="50000"/>
                  </a:schemeClr>
                </a:solidFill>
              </a:rPr>
              <a:t>Sistema de Gestión de la Calidad 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</a:rPr>
              <a:t>es una herramienta usada como guía para </a:t>
            </a:r>
            <a:r>
              <a:rPr lang="es-MX" sz="4000" b="1" i="1" dirty="0" smtClean="0">
                <a:solidFill>
                  <a:schemeClr val="accent1">
                    <a:lumMod val="50000"/>
                  </a:schemeClr>
                </a:solidFill>
              </a:rPr>
              <a:t>administrar</a:t>
            </a:r>
            <a:r>
              <a:rPr lang="es-MX" sz="4000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</a:rPr>
              <a:t>logro del </a:t>
            </a:r>
            <a:r>
              <a:rPr lang="es-MX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Estratégico del INE </a:t>
            </a:r>
            <a:r>
              <a:rPr lang="es-MX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2016-2026</a:t>
            </a:r>
            <a:r>
              <a:rPr lang="es-MX" sz="4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0" indent="0" algn="ctr">
              <a:buNone/>
            </a:pPr>
            <a:r>
              <a:rPr lang="es-MX" sz="4000" dirty="0" smtClean="0">
                <a:solidFill>
                  <a:schemeClr val="accent1">
                    <a:lumMod val="50000"/>
                  </a:schemeClr>
                </a:solidFill>
              </a:rPr>
              <a:t>Continuar 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</a:rPr>
              <a:t>con este </a:t>
            </a:r>
            <a:r>
              <a:rPr lang="es-MX" sz="4000" dirty="0" smtClean="0">
                <a:solidFill>
                  <a:schemeClr val="accent1">
                    <a:lumMod val="50000"/>
                  </a:schemeClr>
                </a:solidFill>
              </a:rPr>
              <a:t>sistema con 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</a:rPr>
              <a:t>los requisitos de la Norma ISO 9001:2015, es una </a:t>
            </a:r>
            <a:r>
              <a:rPr lang="es-MX" sz="4000" i="1" u="sng" dirty="0">
                <a:solidFill>
                  <a:schemeClr val="accent1">
                    <a:lumMod val="50000"/>
                  </a:schemeClr>
                </a:solidFill>
              </a:rPr>
              <a:t>decisión estratégica 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</a:rPr>
              <a:t>de esta </a:t>
            </a:r>
            <a:r>
              <a:rPr lang="es-MX" sz="4000" dirty="0" smtClean="0">
                <a:solidFill>
                  <a:schemeClr val="accent1">
                    <a:lumMod val="50000"/>
                  </a:schemeClr>
                </a:solidFill>
              </a:rPr>
              <a:t>delegación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1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2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20</a:t>
            </a:fld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CE1282"/>
              </a:clrFrom>
              <a:clrTo>
                <a:srgbClr val="CE128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2" r="57502" b="60972"/>
          <a:stretch/>
        </p:blipFill>
        <p:spPr>
          <a:xfrm>
            <a:off x="158078" y="3315279"/>
            <a:ext cx="4317163" cy="340619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93379" y="481933"/>
            <a:ext cx="6239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Guía para el Sistema de Gestión de la Calidad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530036" y="6567586"/>
            <a:ext cx="11045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Si tienes dudas sobre algún aspecto del Sistema de Gestión de la Calidad, no dudes en consultar a tu Vocal del Registro Federal de Electores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93379" y="2101221"/>
            <a:ext cx="4499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Tlaxcala de Xicohténcatl, Tlax., otoño del 2019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6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Diseño del SGC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El SGC fue diseñado por la Vocalía del Registro Federal de Electores en la Junta Local.</a:t>
            </a:r>
          </a:p>
          <a:p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Fue revisado y aprobado por el Comité de la Calidad formado por los Vocales Ejecutivos, Secretarios y del RFE, locales y distritales.</a:t>
            </a:r>
          </a:p>
          <a:p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El diseño incluye entre otras cosas las siguientes definiciones:</a:t>
            </a:r>
          </a:p>
          <a:p>
            <a:pPr lvl="1"/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Contexto</a:t>
            </a:r>
          </a:p>
          <a:p>
            <a:pPr lvl="1"/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Partes Interesadas</a:t>
            </a:r>
          </a:p>
          <a:p>
            <a:pPr lvl="1"/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Riesgos</a:t>
            </a:r>
          </a:p>
          <a:p>
            <a:pPr lvl="1"/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Proveedores externos</a:t>
            </a: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62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4</a:t>
            </a:fld>
            <a:endParaRPr lang="es-MX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271"/>
            <a:ext cx="4038601" cy="2868754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0" y="3997476"/>
            <a:ext cx="12192000" cy="2860524"/>
            <a:chOff x="0" y="3997476"/>
            <a:chExt cx="12192000" cy="2860524"/>
          </a:xfrm>
        </p:grpSpPr>
        <p:sp>
          <p:nvSpPr>
            <p:cNvPr id="5" name="Rectángulo 4"/>
            <p:cNvSpPr/>
            <p:nvPr/>
          </p:nvSpPr>
          <p:spPr>
            <a:xfrm>
              <a:off x="4229100" y="4772024"/>
              <a:ext cx="7962900" cy="2085975"/>
            </a:xfrm>
            <a:prstGeom prst="rect">
              <a:avLst/>
            </a:prstGeom>
            <a:solidFill>
              <a:srgbClr val="CA27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400" b="1" dirty="0" smtClean="0"/>
                <a:t>Cuadro  de Mando Integral</a:t>
              </a:r>
            </a:p>
            <a:p>
              <a:pPr algn="ctr"/>
              <a:r>
                <a:rPr lang="es-MX" dirty="0" smtClean="0">
                  <a:solidFill>
                    <a:schemeClr val="bg1"/>
                  </a:solidFill>
                </a:rPr>
                <a:t>http://10.29.0.79</a:t>
              </a:r>
              <a:endParaRPr lang="es-MX" dirty="0">
                <a:solidFill>
                  <a:schemeClr val="bg1"/>
                </a:solidFill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7476"/>
              <a:ext cx="4505325" cy="2860524"/>
            </a:xfrm>
            <a:prstGeom prst="rect">
              <a:avLst/>
            </a:prstGeom>
          </p:spPr>
        </p:pic>
        <p:sp>
          <p:nvSpPr>
            <p:cNvPr id="7" name="Triángulo isósceles 6"/>
            <p:cNvSpPr/>
            <p:nvPr/>
          </p:nvSpPr>
          <p:spPr>
            <a:xfrm>
              <a:off x="4505324" y="5981700"/>
              <a:ext cx="1981201" cy="876300"/>
            </a:xfrm>
            <a:prstGeom prst="triangle">
              <a:avLst>
                <a:gd name="adj" fmla="val 0"/>
              </a:avLst>
            </a:prstGeom>
            <a:solidFill>
              <a:srgbClr val="B8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0" name="Redondear rectángulo de esquina diagonal 9"/>
          <p:cNvSpPr/>
          <p:nvPr/>
        </p:nvSpPr>
        <p:spPr>
          <a:xfrm>
            <a:off x="4038601" y="130174"/>
            <a:ext cx="7986712" cy="453072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accent1">
                    <a:lumMod val="50000"/>
                  </a:schemeClr>
                </a:solidFill>
              </a:rPr>
              <a:t>Si quieres conocer más sobre el diseño del </a:t>
            </a:r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</a:rPr>
              <a:t>sistema, </a:t>
            </a:r>
            <a:r>
              <a:rPr lang="es-MX" sz="3200" b="1" dirty="0">
                <a:solidFill>
                  <a:schemeClr val="accent1">
                    <a:lumMod val="50000"/>
                  </a:schemeClr>
                </a:solidFill>
              </a:rPr>
              <a:t>consulta el </a:t>
            </a:r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MX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</a:t>
            </a:r>
            <a:r>
              <a:rPr lang="es-MX" sz="4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Calidad </a:t>
            </a:r>
            <a:r>
              <a:rPr lang="es-MX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</a:rPr>
              <a:t>en </a:t>
            </a:r>
            <a:r>
              <a:rPr lang="es-MX" sz="3200" b="1" dirty="0">
                <a:solidFill>
                  <a:schemeClr val="accent1">
                    <a:lumMod val="50000"/>
                  </a:schemeClr>
                </a:solidFill>
              </a:rPr>
              <a:t>el Cuadro de Mando. Este documento describe conceptos importantes como el contexto, los riesgos, proveedores </a:t>
            </a:r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</a:rPr>
              <a:t>externos y las </a:t>
            </a:r>
            <a:r>
              <a:rPr lang="es-MX" sz="3200" b="1" dirty="0">
                <a:solidFill>
                  <a:schemeClr val="accent1">
                    <a:lumMod val="50000"/>
                  </a:schemeClr>
                </a:solidFill>
              </a:rPr>
              <a:t>partes interesadas</a:t>
            </a:r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s-MX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Alcance del sistema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36725"/>
            <a:ext cx="10515600" cy="434975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MX" sz="4800" b="1" dirty="0">
                <a:solidFill>
                  <a:srgbClr val="7A3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Trámite de la Credencial para Votar </a:t>
            </a:r>
            <a:r>
              <a:rPr lang="es-MX" sz="4000" dirty="0"/>
              <a:t>desde la planeación, ejecución de las actividades registrales, apoyo-soporte, y evaluación hasta la </a:t>
            </a:r>
            <a:r>
              <a:rPr lang="es-MX" sz="4800" b="1" dirty="0">
                <a:solidFill>
                  <a:srgbClr val="7A3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 de la credencial</a:t>
            </a:r>
            <a:r>
              <a:rPr lang="es-MX" sz="4800" b="1" dirty="0" smtClean="0">
                <a:solidFill>
                  <a:srgbClr val="7A3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MX" sz="4800" b="1" dirty="0">
              <a:solidFill>
                <a:srgbClr val="7A3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11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Política de la calidad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MX" sz="3200" dirty="0"/>
              <a:t>Nuestro compromiso con la ciudadanía y las partes interesadas</a:t>
            </a:r>
            <a:r>
              <a:rPr lang="es-MX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200" b="1" dirty="0">
                <a:solidFill>
                  <a:srgbClr val="722E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garantizar el ejercicio de los derechos político-electorales y el derecho a la identidad a través de un servicio de calidad y mejora continua en el trámite y entrega de la Credencial para Votar</a:t>
            </a:r>
            <a:r>
              <a:rPr lang="es-MX" sz="3200" dirty="0"/>
              <a:t>; haciendo uso efectivo de los recursos asignados; observando las disposiciones normativas y los objetivos institucionales; siempre con estricto apego a los principios rectores de: Certeza, Legalidad, Independencia, Imparcialidad, Objetividad y Máxima Publicidad; dando cumplimiento a la Norma ISO 9001:2015</a:t>
            </a:r>
            <a:r>
              <a:rPr lang="es-MX" sz="3200" dirty="0" smtClean="0"/>
              <a:t>.</a:t>
            </a:r>
            <a:endParaRPr lang="es-MX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71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7</a:t>
            </a:fld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4229100" y="4772024"/>
            <a:ext cx="7962900" cy="2085975"/>
          </a:xfrm>
          <a:prstGeom prst="rect">
            <a:avLst/>
          </a:prstGeom>
          <a:solidFill>
            <a:srgbClr val="CA2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Garantía de Derechos Humanos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Triángulo isósceles 6"/>
          <p:cNvSpPr/>
          <p:nvPr/>
        </p:nvSpPr>
        <p:spPr>
          <a:xfrm>
            <a:off x="4505324" y="6356350"/>
            <a:ext cx="892813" cy="501650"/>
          </a:xfrm>
          <a:prstGeom prst="triangle">
            <a:avLst>
              <a:gd name="adj" fmla="val 0"/>
            </a:avLst>
          </a:prstGeom>
          <a:solidFill>
            <a:srgbClr val="BC2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dondear rectángulo de esquina diagonal 9"/>
          <p:cNvSpPr/>
          <p:nvPr/>
        </p:nvSpPr>
        <p:spPr>
          <a:xfrm>
            <a:off x="4038601" y="130174"/>
            <a:ext cx="7986712" cy="453072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</a:rPr>
              <a:t>Garantizar los derechos a la </a:t>
            </a:r>
          </a:p>
          <a:p>
            <a:pPr algn="ctr"/>
            <a:r>
              <a:rPr lang="es-MX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identidad y político-electorales</a:t>
            </a:r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s-MX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</a:rPr>
              <a:t>son los ejes del Sistema de Gestión de la Calidad.</a:t>
            </a:r>
          </a:p>
          <a:p>
            <a:pPr algn="ctr"/>
            <a:endParaRPr lang="es-MX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</a:rPr>
              <a:t>Lo que tú haces contribuye a que las ciudadanas y ciudadanos en Tlaxcala cuenten con estos derechos por medio de la Credencial para Votar</a:t>
            </a:r>
            <a:endParaRPr lang="es-MX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" y="714376"/>
            <a:ext cx="4046139" cy="40576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476"/>
            <a:ext cx="4505325" cy="286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 de la calidad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8</a:t>
            </a:fld>
            <a:endParaRPr lang="es-MX"/>
          </a:p>
        </p:txBody>
      </p:sp>
      <p:graphicFrame>
        <p:nvGraphicFramePr>
          <p:cNvPr id="6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508733"/>
              </p:ext>
            </p:extLst>
          </p:nvPr>
        </p:nvGraphicFramePr>
        <p:xfrm>
          <a:off x="1614332" y="1990347"/>
          <a:ext cx="8963336" cy="3436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 de la calidad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</a:rPr>
              <a:t>La objetivo </a:t>
            </a:r>
            <a:r>
              <a:rPr lang="es-MX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Cobertura Electoral 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</a:rPr>
              <a:t>nos ayuda a saber el porcentaje de personas que cuentan con credencial para votar vigente y tiene un impacto directo en la garantía del derecho a la identidad y los derechos político-electorales.</a:t>
            </a:r>
          </a:p>
          <a:p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</a:rPr>
              <a:t>El objetivo </a:t>
            </a:r>
            <a:r>
              <a:rPr lang="es-MX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Opinión Ciudadana 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</a:rPr>
              <a:t>nos ayuda a tomar medidas oportunas para asegurar que ofrecemos en los MAC un servicio de calidad mundial.</a:t>
            </a:r>
            <a:endParaRPr lang="es-MX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7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892</Words>
  <Application>Microsoft Office PowerPoint</Application>
  <PresentationFormat>Panorámica</PresentationFormat>
  <Paragraphs>89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Guía para el Sistema de Gestión de la Calidad</vt:lpstr>
      <vt:lpstr>Presentación</vt:lpstr>
      <vt:lpstr>Diseño del SGC</vt:lpstr>
      <vt:lpstr>Presentación de PowerPoint</vt:lpstr>
      <vt:lpstr>Alcance del sistema</vt:lpstr>
      <vt:lpstr>Política de la calidad</vt:lpstr>
      <vt:lpstr>Presentación de PowerPoint</vt:lpstr>
      <vt:lpstr>Objetivos de la calidad</vt:lpstr>
      <vt:lpstr>Objetivos de la calidad</vt:lpstr>
      <vt:lpstr>Presentación de PowerPoint</vt:lpstr>
      <vt:lpstr>Procesos</vt:lpstr>
      <vt:lpstr>Presentación de PowerPoint</vt:lpstr>
      <vt:lpstr>Procesos</vt:lpstr>
      <vt:lpstr>Procesos</vt:lpstr>
      <vt:lpstr>Presentación de PowerPoint</vt:lpstr>
      <vt:lpstr>Servicio no conforme</vt:lpstr>
      <vt:lpstr>No conformidades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Chiautempan – La Magdalena Tlaltelulco</dc:title>
  <dc:creator>SANCHEZ TOLEDANO JAVIER TONATIHUT</dc:creator>
  <cp:lastModifiedBy>SANCHEZ TOLEDANO JAVIER TONATIHUT</cp:lastModifiedBy>
  <cp:revision>42</cp:revision>
  <dcterms:created xsi:type="dcterms:W3CDTF">2019-02-15T17:26:18Z</dcterms:created>
  <dcterms:modified xsi:type="dcterms:W3CDTF">2019-09-24T20:36:47Z</dcterms:modified>
</cp:coreProperties>
</file>